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89" r:id="rId2"/>
    <p:sldId id="286" r:id="rId3"/>
    <p:sldId id="817" r:id="rId4"/>
    <p:sldId id="816" r:id="rId5"/>
    <p:sldId id="797" r:id="rId6"/>
    <p:sldId id="818" r:id="rId7"/>
    <p:sldId id="819" r:id="rId8"/>
    <p:sldId id="814" r:id="rId9"/>
    <p:sldId id="810" r:id="rId10"/>
    <p:sldId id="813" r:id="rId11"/>
    <p:sldId id="297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FF"/>
    <a:srgbClr val="95B8E4"/>
    <a:srgbClr val="038003"/>
    <a:srgbClr val="325B96"/>
    <a:srgbClr val="FFFF03"/>
    <a:srgbClr val="037F00"/>
    <a:srgbClr val="CCFFCC"/>
    <a:srgbClr val="6699FF"/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797" autoAdjust="0"/>
  </p:normalViewPr>
  <p:slideViewPr>
    <p:cSldViewPr snapToGrid="0">
      <p:cViewPr varScale="1">
        <p:scale>
          <a:sx n="102" d="100"/>
          <a:sy n="102" d="100"/>
        </p:scale>
        <p:origin x="81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2025/5/12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2025/5/12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59F9D-4183-7392-6BC0-E7B57AB91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B7EB804-FBD7-A3EC-2F0E-6F0410BA8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3D4024A-9C6E-9E46-58F0-5D53D2C96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https://cbetaonline.dila.edu.tw/zh/Y0010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E8913B-32C3-2DA0-D6DF-A6A8E1A833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650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86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戒增上學（一）制戒原因、類別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86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2025/5/12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2025/5/12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96305" y="3935141"/>
            <a:ext cx="6962260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戒增上學</a:t>
            </a:r>
            <a:r>
              <a: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(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</a:t>
            </a:r>
            <a:r>
              <a: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)</a:t>
            </a:r>
            <a:br>
              <a: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</a:b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制戒原因、類別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86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7740954-B40D-CEA9-68C5-DF13DBABE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7" y="1066470"/>
            <a:ext cx="11145805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67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102252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戒增上學（一）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制戒原因、類別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EF5BA0C-0066-685A-2347-638E1907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723522"/>
            <a:ext cx="12174649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08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C47790B-ABE3-35B0-B5C3-BF70FC3C2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424"/>
            <a:ext cx="12192000" cy="59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06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62D84-105A-9409-6F64-28B4DD1B4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4F789C1-FE45-690E-220E-2AE66742DBEE}"/>
              </a:ext>
            </a:extLst>
          </p:cNvPr>
          <p:cNvSpPr txBox="1"/>
          <p:nvPr/>
        </p:nvSpPr>
        <p:spPr>
          <a:xfrm>
            <a:off x="5958351" y="51134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/>
            </a:lvl1pPr>
          </a:lstStyle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有漏戒</a:t>
            </a:r>
          </a:p>
        </p:txBody>
      </p:sp>
      <p:sp>
        <p:nvSpPr>
          <p:cNvPr id="89" name="右大括弧 88">
            <a:extLst>
              <a:ext uri="{FF2B5EF4-FFF2-40B4-BE49-F238E27FC236}">
                <a16:creationId xmlns:a16="http://schemas.microsoft.com/office/drawing/2014/main" id="{770F9DC9-A602-31E6-D3D0-E9681DACEBCB}"/>
              </a:ext>
            </a:extLst>
          </p:cNvPr>
          <p:cNvSpPr/>
          <p:nvPr/>
        </p:nvSpPr>
        <p:spPr>
          <a:xfrm rot="16200000">
            <a:off x="6319099" y="-1982774"/>
            <a:ext cx="386501" cy="6407085"/>
          </a:xfrm>
          <a:prstGeom prst="rightBrace">
            <a:avLst>
              <a:gd name="adj1" fmla="val 14047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759D35-8460-96D7-09BC-204E96768133}"/>
              </a:ext>
            </a:extLst>
          </p:cNvPr>
          <p:cNvSpPr txBox="1"/>
          <p:nvPr/>
        </p:nvSpPr>
        <p:spPr>
          <a:xfrm>
            <a:off x="2627262" y="1451728"/>
            <a:ext cx="923330" cy="2634696"/>
          </a:xfrm>
          <a:prstGeom prst="rect">
            <a:avLst/>
          </a:prstGeom>
          <a:noFill/>
        </p:spPr>
        <p:txBody>
          <a:bodyPr vert="eaVert" wrap="none" rtlCol="0" anchor="ctr" anchorCtr="1">
            <a:spAutoFit/>
          </a:bodyPr>
          <a:lstStyle/>
          <a:p>
            <a:pPr algn="ctr"/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靜慮律儀 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定共戒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TW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四禪 定中之戒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6DD9BDF-D663-8E9C-1371-102FF60A57CC}"/>
              </a:ext>
            </a:extLst>
          </p:cNvPr>
          <p:cNvGrpSpPr/>
          <p:nvPr/>
        </p:nvGrpSpPr>
        <p:grpSpPr>
          <a:xfrm>
            <a:off x="4149971" y="1451728"/>
            <a:ext cx="6907670" cy="4800566"/>
            <a:chOff x="4149971" y="1451728"/>
            <a:chExt cx="6907670" cy="4800566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3B030FCE-4488-0C39-DAAA-325441560A19}"/>
                </a:ext>
              </a:extLst>
            </p:cNvPr>
            <p:cNvSpPr txBox="1"/>
            <p:nvPr/>
          </p:nvSpPr>
          <p:spPr>
            <a:xfrm>
              <a:off x="8755274" y="1451728"/>
              <a:ext cx="192873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2800"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en-US" altLang="zh-TW" sz="2400" dirty="0"/>
                <a:t>(</a:t>
              </a:r>
              <a:r>
                <a:rPr lang="zh-TW" altLang="en-US" sz="2400" dirty="0"/>
                <a:t>別別解脫戒</a:t>
              </a:r>
              <a:r>
                <a:rPr lang="en-US" altLang="zh-TW" sz="2400" dirty="0"/>
                <a:t>)</a:t>
              </a:r>
            </a:p>
            <a:p>
              <a:pPr algn="ctr"/>
              <a:r>
                <a:rPr lang="zh-TW" altLang="en-US" sz="2400" dirty="0"/>
                <a:t>波羅提木叉</a:t>
              </a:r>
              <a:endParaRPr lang="en-US" altLang="zh-TW" sz="2400" dirty="0"/>
            </a:p>
            <a:p>
              <a:pPr algn="ctr"/>
              <a:r>
                <a:rPr lang="en-US" altLang="zh-TW" sz="2400" dirty="0"/>
                <a:t>(</a:t>
              </a:r>
              <a:r>
                <a:rPr lang="zh-TW" altLang="en-US" sz="2400" dirty="0"/>
                <a:t>欲界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sp>
          <p:nvSpPr>
            <p:cNvPr id="7" name="右大括弧 6">
              <a:extLst>
                <a:ext uri="{FF2B5EF4-FFF2-40B4-BE49-F238E27FC236}">
                  <a16:creationId xmlns:a16="http://schemas.microsoft.com/office/drawing/2014/main" id="{A2A2C9BF-D1BA-EB83-82FA-7C336CDEA9C9}"/>
                </a:ext>
              </a:extLst>
            </p:cNvPr>
            <p:cNvSpPr/>
            <p:nvPr/>
          </p:nvSpPr>
          <p:spPr>
            <a:xfrm rot="16200000">
              <a:off x="7376475" y="-362935"/>
              <a:ext cx="622167" cy="6740165"/>
            </a:xfrm>
            <a:prstGeom prst="rightBrace">
              <a:avLst>
                <a:gd name="adj1" fmla="val 156272"/>
                <a:gd name="adj2" fmla="val 7931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52A7B0AA-E352-A1E8-2512-9F9493A8560F}"/>
                </a:ext>
              </a:extLst>
            </p:cNvPr>
            <p:cNvGrpSpPr/>
            <p:nvPr/>
          </p:nvGrpSpPr>
          <p:grpSpPr>
            <a:xfrm>
              <a:off x="9240078" y="3186148"/>
              <a:ext cx="1750297" cy="3066146"/>
              <a:chOff x="9240078" y="3186148"/>
              <a:chExt cx="1750297" cy="3066146"/>
            </a:xfrm>
          </p:grpSpPr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EBBFD2E-E5D3-6735-B89D-DD574A75AF3F}"/>
                  </a:ext>
                </a:extLst>
              </p:cNvPr>
              <p:cNvSpPr txBox="1"/>
              <p:nvPr/>
            </p:nvSpPr>
            <p:spPr>
              <a:xfrm>
                <a:off x="9468895" y="3186148"/>
                <a:ext cx="12926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TW"/>
                </a:defPPr>
                <a:lvl1pPr algn="ctr">
                  <a:defRPr sz="2400"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r>
                  <a:rPr lang="zh-TW" altLang="en-US" dirty="0"/>
                  <a:t>在家戒</a:t>
                </a:r>
              </a:p>
            </p:txBody>
          </p:sp>
          <p:sp>
            <p:nvSpPr>
              <p:cNvPr id="13" name="右大括弧 12">
                <a:extLst>
                  <a:ext uri="{FF2B5EF4-FFF2-40B4-BE49-F238E27FC236}">
                    <a16:creationId xmlns:a16="http://schemas.microsoft.com/office/drawing/2014/main" id="{C4561CE8-9718-2044-558D-08E776202FB5}"/>
                  </a:ext>
                </a:extLst>
              </p:cNvPr>
              <p:cNvSpPr/>
              <p:nvPr/>
            </p:nvSpPr>
            <p:spPr>
              <a:xfrm rot="16200000">
                <a:off x="9921976" y="2996121"/>
                <a:ext cx="386501" cy="1750297"/>
              </a:xfrm>
              <a:prstGeom prst="rightBrace">
                <a:avLst>
                  <a:gd name="adj1" fmla="val 81942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0F966C9C-0E6A-BBB4-8CC8-29A6971AC97B}"/>
                  </a:ext>
                </a:extLst>
              </p:cNvPr>
              <p:cNvGrpSpPr/>
              <p:nvPr/>
            </p:nvGrpSpPr>
            <p:grpSpPr>
              <a:xfrm>
                <a:off x="9240412" y="4025563"/>
                <a:ext cx="1749628" cy="2226731"/>
                <a:chOff x="9396103" y="4091552"/>
                <a:chExt cx="1749628" cy="2226731"/>
              </a:xfrm>
            </p:grpSpPr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DC2CE7B5-6842-2C03-56AC-E9F43E70CF4C}"/>
                    </a:ext>
                  </a:extLst>
                </p:cNvPr>
                <p:cNvSpPr txBox="1"/>
                <p:nvPr/>
              </p:nvSpPr>
              <p:spPr>
                <a:xfrm>
                  <a:off x="10222401" y="4185327"/>
                  <a:ext cx="923330" cy="2132956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pPr algn="ctr"/>
                  <a:r>
                    <a:rPr lang="zh-TW" altLang="en-US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五戒               </a:t>
                  </a:r>
                  <a:endParaRPr lang="en-US" altLang="zh-TW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r>
                    <a:rPr lang="zh-TW" altLang="en-US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</a:t>
                  </a:r>
                  <a:r>
                    <a:rPr lang="en-US" altLang="zh-TW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(</a:t>
                  </a:r>
                  <a:r>
                    <a:rPr lang="zh-TW" altLang="en-US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優婆塞</a:t>
                  </a:r>
                  <a:r>
                    <a:rPr lang="en-US" altLang="zh-TW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(</a:t>
                  </a:r>
                  <a:r>
                    <a:rPr lang="zh-TW" altLang="en-US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夷</a:t>
                  </a:r>
                  <a:r>
                    <a:rPr lang="en-US" altLang="zh-TW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)</a:t>
                  </a:r>
                  <a:r>
                    <a:rPr lang="zh-TW" altLang="en-US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戒</a:t>
                  </a:r>
                  <a:r>
                    <a:rPr lang="en-US" altLang="zh-TW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)</a:t>
                  </a:r>
                  <a:endParaRPr lang="zh-TW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35E712A9-59C3-AB4B-3225-43FDB144FC17}"/>
                    </a:ext>
                  </a:extLst>
                </p:cNvPr>
                <p:cNvSpPr txBox="1"/>
                <p:nvPr/>
              </p:nvSpPr>
              <p:spPr>
                <a:xfrm>
                  <a:off x="9396103" y="4091552"/>
                  <a:ext cx="553998" cy="1015663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pPr algn="ctr"/>
                  <a:r>
                    <a:rPr lang="zh-TW" altLang="en-US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八齋戒</a:t>
                  </a:r>
                </a:p>
              </p:txBody>
            </p:sp>
          </p:grp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D9C71290-E904-2B1D-1B46-CD8EDDB40B4E}"/>
                </a:ext>
              </a:extLst>
            </p:cNvPr>
            <p:cNvGrpSpPr/>
            <p:nvPr/>
          </p:nvGrpSpPr>
          <p:grpSpPr>
            <a:xfrm>
              <a:off x="4149971" y="3186148"/>
              <a:ext cx="4519655" cy="2855351"/>
              <a:chOff x="4149971" y="3186148"/>
              <a:chExt cx="4519655" cy="2855351"/>
            </a:xfrm>
          </p:grpSpPr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6B8AB30-05CF-0C7F-B4FF-E4F1E4D48049}"/>
                  </a:ext>
                </a:extLst>
              </p:cNvPr>
              <p:cNvSpPr txBox="1"/>
              <p:nvPr/>
            </p:nvSpPr>
            <p:spPr>
              <a:xfrm>
                <a:off x="5803614" y="3186148"/>
                <a:ext cx="12123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TW"/>
                </a:defPPr>
                <a:lvl1pPr>
                  <a:defRPr sz="2400"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pPr algn="ctr"/>
                <a:r>
                  <a:rPr lang="zh-TW" altLang="en-US" dirty="0"/>
                  <a:t>出家戒</a:t>
                </a:r>
              </a:p>
            </p:txBody>
          </p:sp>
          <p:sp>
            <p:nvSpPr>
              <p:cNvPr id="18" name="右大括弧 17">
                <a:extLst>
                  <a:ext uri="{FF2B5EF4-FFF2-40B4-BE49-F238E27FC236}">
                    <a16:creationId xmlns:a16="http://schemas.microsoft.com/office/drawing/2014/main" id="{572066E9-9A2C-5E84-B38F-66627599E768}"/>
                  </a:ext>
                </a:extLst>
              </p:cNvPr>
              <p:cNvSpPr/>
              <p:nvPr/>
            </p:nvSpPr>
            <p:spPr>
              <a:xfrm rot="16200000">
                <a:off x="6216548" y="1894783"/>
                <a:ext cx="386501" cy="3861850"/>
              </a:xfrm>
              <a:prstGeom prst="rightBrace">
                <a:avLst>
                  <a:gd name="adj1" fmla="val 133162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6D8FEC7D-3209-3805-6740-C8B7662ECB26}"/>
                  </a:ext>
                </a:extLst>
              </p:cNvPr>
              <p:cNvGrpSpPr/>
              <p:nvPr/>
            </p:nvGrpSpPr>
            <p:grpSpPr>
              <a:xfrm>
                <a:off x="4149971" y="4043196"/>
                <a:ext cx="4519655" cy="1998303"/>
                <a:chOff x="4149971" y="4109185"/>
                <a:chExt cx="4519655" cy="1998303"/>
              </a:xfrm>
            </p:grpSpPr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2D811D80-EBEA-5805-DEB0-658CB31DDAAE}"/>
                    </a:ext>
                  </a:extLst>
                </p:cNvPr>
                <p:cNvSpPr txBox="1"/>
                <p:nvPr/>
              </p:nvSpPr>
              <p:spPr>
                <a:xfrm>
                  <a:off x="7746296" y="4126818"/>
                  <a:ext cx="923330" cy="1426031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>
                  <a:defPPr>
                    <a:defRPr lang="zh-TW"/>
                  </a:defPPr>
                  <a:lvl1pPr algn="ctr">
                    <a:defRPr sz="2800">
                      <a:latin typeface="Microsoft YaHei" panose="020B0503020204020204" pitchFamily="34" charset="-122"/>
                      <a:ea typeface="Microsoft YaHei" panose="020B0503020204020204" pitchFamily="34" charset="-122"/>
                    </a:defRPr>
                  </a:lvl1pPr>
                </a:lstStyle>
                <a:p>
                  <a:r>
                    <a:rPr lang="zh-TW" altLang="en-US" sz="2400" dirty="0"/>
                    <a:t>十戒      </a:t>
                  </a:r>
                  <a:endParaRPr lang="en-US" altLang="zh-TW" sz="2400" dirty="0"/>
                </a:p>
                <a:p>
                  <a:r>
                    <a:rPr lang="en-US" altLang="zh-TW" sz="2400" dirty="0"/>
                    <a:t>(</a:t>
                  </a:r>
                  <a:r>
                    <a:rPr lang="zh-TW" altLang="en-US" sz="2400" dirty="0"/>
                    <a:t>沙彌</a:t>
                  </a:r>
                  <a:r>
                    <a:rPr lang="en-US" altLang="zh-TW" sz="2400" dirty="0"/>
                    <a:t>(</a:t>
                  </a:r>
                  <a:r>
                    <a:rPr lang="zh-TW" altLang="en-US" sz="2400" dirty="0"/>
                    <a:t>尼</a:t>
                  </a:r>
                  <a:r>
                    <a:rPr lang="en-US" altLang="zh-TW" sz="2400" dirty="0"/>
                    <a:t>))</a:t>
                  </a:r>
                  <a:endParaRPr lang="zh-TW" altLang="en-US" sz="2400" dirty="0"/>
                </a:p>
              </p:txBody>
            </p:sp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0CB79425-8F2A-92C5-C019-83E30017D136}"/>
                    </a:ext>
                  </a:extLst>
                </p:cNvPr>
                <p:cNvSpPr txBox="1"/>
                <p:nvPr/>
              </p:nvSpPr>
              <p:spPr>
                <a:xfrm>
                  <a:off x="6547521" y="4109185"/>
                  <a:ext cx="923330" cy="1220847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>
                  <a:defPPr>
                    <a:defRPr lang="zh-TW"/>
                  </a:defPPr>
                  <a:lvl1pPr algn="ctr">
                    <a:defRPr sz="2800">
                      <a:latin typeface="Microsoft YaHei" panose="020B0503020204020204" pitchFamily="34" charset="-122"/>
                      <a:ea typeface="Microsoft YaHei" panose="020B0503020204020204" pitchFamily="34" charset="-122"/>
                    </a:defRPr>
                  </a:lvl1pPr>
                </a:lstStyle>
                <a:p>
                  <a:r>
                    <a:rPr lang="zh-TW" altLang="en-US" sz="2400" dirty="0"/>
                    <a:t>六真法</a:t>
                  </a:r>
                  <a:endParaRPr lang="en-US" altLang="zh-TW" sz="2400" dirty="0"/>
                </a:p>
                <a:p>
                  <a:r>
                    <a:rPr lang="en-US" altLang="zh-TW" sz="2400" dirty="0"/>
                    <a:t>(</a:t>
                  </a:r>
                  <a:r>
                    <a:rPr lang="zh-TW" altLang="en-US" sz="2400" dirty="0"/>
                    <a:t>正學女</a:t>
                  </a:r>
                  <a:r>
                    <a:rPr lang="en-US" altLang="zh-TW" sz="2400" dirty="0"/>
                    <a:t>)</a:t>
                  </a:r>
                  <a:endParaRPr lang="zh-TW" altLang="en-US" sz="2400" dirty="0"/>
                </a:p>
              </p:txBody>
            </p:sp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D5B91385-8BB8-0BD6-9B45-AEE62ACD2424}"/>
                    </a:ext>
                  </a:extLst>
                </p:cNvPr>
                <p:cNvSpPr txBox="1"/>
                <p:nvPr/>
              </p:nvSpPr>
              <p:spPr>
                <a:xfrm>
                  <a:off x="5348746" y="4142848"/>
                  <a:ext cx="923330" cy="1631216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>
                  <a:defPPr>
                    <a:defRPr lang="zh-TW"/>
                  </a:defPPr>
                  <a:lvl1pPr algn="ctr">
                    <a:defRPr sz="2800">
                      <a:latin typeface="Microsoft YaHei" panose="020B0503020204020204" pitchFamily="34" charset="-122"/>
                      <a:ea typeface="Microsoft YaHei" panose="020B0503020204020204" pitchFamily="34" charset="-122"/>
                    </a:defRPr>
                  </a:lvl1pPr>
                </a:lstStyle>
                <a:p>
                  <a:r>
                    <a:rPr lang="zh-TW" altLang="en-US" sz="2400" dirty="0"/>
                    <a:t>正百五十戒</a:t>
                  </a:r>
                  <a:endParaRPr lang="en-US" altLang="zh-TW" sz="2400" dirty="0"/>
                </a:p>
                <a:p>
                  <a:r>
                    <a:rPr lang="en-US" altLang="zh-TW" sz="2400" dirty="0"/>
                    <a:t>(</a:t>
                  </a:r>
                  <a:r>
                    <a:rPr lang="zh-TW" altLang="en-US" sz="2400" dirty="0"/>
                    <a:t>比丘戒</a:t>
                  </a:r>
                  <a:r>
                    <a:rPr lang="en-US" altLang="zh-TW" sz="2400" dirty="0"/>
                    <a:t>)</a:t>
                  </a:r>
                  <a:endParaRPr lang="zh-TW" altLang="en-US" sz="2400" dirty="0"/>
                </a:p>
              </p:txBody>
            </p:sp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82CF88AE-6AC1-F88F-1699-DA5FFDE58721}"/>
                    </a:ext>
                  </a:extLst>
                </p:cNvPr>
                <p:cNvSpPr txBox="1"/>
                <p:nvPr/>
              </p:nvSpPr>
              <p:spPr>
                <a:xfrm>
                  <a:off x="4149971" y="4168496"/>
                  <a:ext cx="923330" cy="1938992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>
                  <a:defPPr>
                    <a:defRPr lang="zh-TW"/>
                  </a:defPPr>
                  <a:lvl1pPr algn="ctr">
                    <a:defRPr sz="2800">
                      <a:latin typeface="Microsoft YaHei" panose="020B0503020204020204" pitchFamily="34" charset="-122"/>
                      <a:ea typeface="Microsoft YaHei" panose="020B0503020204020204" pitchFamily="34" charset="-122"/>
                    </a:defRPr>
                  </a:lvl1pPr>
                </a:lstStyle>
                <a:p>
                  <a:r>
                    <a:rPr lang="zh-TW" altLang="en-US" sz="2400" dirty="0"/>
                    <a:t>三百四十八戒</a:t>
                  </a:r>
                  <a:endParaRPr lang="en-US" altLang="zh-TW" sz="2400" dirty="0"/>
                </a:p>
                <a:p>
                  <a:r>
                    <a:rPr lang="en-US" altLang="zh-TW" sz="2400" dirty="0"/>
                    <a:t>(</a:t>
                  </a:r>
                  <a:r>
                    <a:rPr lang="zh-TW" altLang="en-US" sz="2400" dirty="0"/>
                    <a:t>比丘尼戒</a:t>
                  </a:r>
                  <a:r>
                    <a:rPr lang="en-US" altLang="zh-TW" sz="2400" dirty="0"/>
                    <a:t>)</a:t>
                  </a:r>
                  <a:endParaRPr lang="zh-TW" altLang="en-US" sz="2400" dirty="0"/>
                </a:p>
              </p:txBody>
            </p:sp>
          </p:grpSp>
        </p:grp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4389B7AD-7A02-2535-FE58-EDABF2958564}"/>
              </a:ext>
            </a:extLst>
          </p:cNvPr>
          <p:cNvGrpSpPr/>
          <p:nvPr/>
        </p:nvGrpSpPr>
        <p:grpSpPr>
          <a:xfrm>
            <a:off x="537265" y="511348"/>
            <a:ext cx="1107996" cy="3575076"/>
            <a:chOff x="537265" y="511348"/>
            <a:chExt cx="1107996" cy="3575076"/>
          </a:xfrm>
        </p:grpSpPr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44813E62-22F4-13A7-6216-ADE28FEB41D0}"/>
                </a:ext>
              </a:extLst>
            </p:cNvPr>
            <p:cNvSpPr txBox="1"/>
            <p:nvPr/>
          </p:nvSpPr>
          <p:spPr>
            <a:xfrm>
              <a:off x="814264" y="1451728"/>
              <a:ext cx="553998" cy="2634696"/>
            </a:xfrm>
            <a:prstGeom prst="rect">
              <a:avLst/>
            </a:prstGeom>
            <a:noFill/>
          </p:spPr>
          <p:txBody>
            <a:bodyPr vert="eaVert" wrap="none" rtlCol="0" anchor="ctr" anchorCtr="1">
              <a:spAutoFit/>
            </a:bodyPr>
            <a:lstStyle/>
            <a:p>
              <a:pPr algn="ctr"/>
              <a:r>
                <a:rPr lang="zh-TW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無漏律儀 </a:t>
              </a:r>
              <a:r>
                <a:rPr lang="en-US" altLang="zh-TW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zh-TW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道共戒</a:t>
              </a:r>
              <a:r>
                <a:rPr lang="en-US" altLang="zh-TW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r>
                <a:rPr lang="zh-TW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BA35E541-463E-DF63-54AB-D2BF34D51A2E}"/>
                </a:ext>
              </a:extLst>
            </p:cNvPr>
            <p:cNvSpPr txBox="1"/>
            <p:nvPr/>
          </p:nvSpPr>
          <p:spPr>
            <a:xfrm>
              <a:off x="537265" y="511348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/>
              </a:lvl1pPr>
            </a:lstStyle>
            <a:p>
              <a:r>
                <a:rPr lang="zh-TW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無漏戒</a:t>
              </a:r>
            </a:p>
          </p:txBody>
        </p:sp>
        <p:sp>
          <p:nvSpPr>
            <p:cNvPr id="36" name="右大括弧 35">
              <a:extLst>
                <a:ext uri="{FF2B5EF4-FFF2-40B4-BE49-F238E27FC236}">
                  <a16:creationId xmlns:a16="http://schemas.microsoft.com/office/drawing/2014/main" id="{00F7077D-E357-B334-4032-E3341609F8DC}"/>
                </a:ext>
              </a:extLst>
            </p:cNvPr>
            <p:cNvSpPr/>
            <p:nvPr/>
          </p:nvSpPr>
          <p:spPr>
            <a:xfrm rot="16200000">
              <a:off x="898013" y="989811"/>
              <a:ext cx="386501" cy="461913"/>
            </a:xfrm>
            <a:prstGeom prst="rightBrace">
              <a:avLst>
                <a:gd name="adj1" fmla="val 140478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49845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62A9E9-438C-556E-12C6-DEB07E71A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702"/>
            <a:ext cx="12192000" cy="591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0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F4E3E07-34FB-D915-139F-9870A84A5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915"/>
            <a:ext cx="12192000" cy="56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EE57769-63B0-5587-FB5D-B17290D8C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6" y="1526177"/>
            <a:ext cx="12113408" cy="378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50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4E32522-A59A-4937-C409-0EBE8D3EA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20"/>
            <a:ext cx="12192000" cy="657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67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62386</TotalTime>
  <Words>209</Words>
  <Application>Microsoft Office PowerPoint</Application>
  <PresentationFormat>寬螢幕</PresentationFormat>
  <Paragraphs>44</Paragraphs>
  <Slides>11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0" baseType="lpstr">
      <vt:lpstr>Microsoft YaHei</vt:lpstr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1778</cp:revision>
  <dcterms:created xsi:type="dcterms:W3CDTF">2023-08-17T10:12:34Z</dcterms:created>
  <dcterms:modified xsi:type="dcterms:W3CDTF">2025-05-12T14:36:07Z</dcterms:modified>
</cp:coreProperties>
</file>